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79" r:id="rId14"/>
    <p:sldId id="280" r:id="rId15"/>
    <p:sldId id="281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33" d="100"/>
          <a:sy n="33" d="100"/>
        </p:scale>
        <p:origin x="7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676909">
              <a:lnSpc>
                <a:spcPct val="100000"/>
              </a:lnSpc>
              <a:spcBef>
                <a:spcPts val="0"/>
              </a:spcBef>
              <a:buSzTx/>
              <a:buNone/>
              <a:defRPr sz="2952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23508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3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0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7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اسم المشروع"/>
          <p:cNvSpPr txBox="1"/>
          <p:nvPr/>
        </p:nvSpPr>
        <p:spPr>
          <a:xfrm>
            <a:off x="7465867" y="5724098"/>
            <a:ext cx="9452268" cy="174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3000" spc="-260">
                <a:solidFill>
                  <a:srgbClr val="FFFFFF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rPr lang="en-GB" dirty="0"/>
              <a:t>Future Movies</a:t>
            </a:r>
          </a:p>
        </p:txBody>
      </p:sp>
      <p:sp>
        <p:nvSpPr>
          <p:cNvPr id="150" name="28-08-2022"/>
          <p:cNvSpPr txBox="1"/>
          <p:nvPr/>
        </p:nvSpPr>
        <p:spPr>
          <a:xfrm>
            <a:off x="10580369" y="9472741"/>
            <a:ext cx="322326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5000" spc="-100">
                <a:solidFill>
                  <a:srgbClr val="FFFFFF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lvl1pPr>
          </a:lstStyle>
          <a:p>
            <a:r>
              <a:t>28-08-2022</a:t>
            </a:r>
          </a:p>
        </p:txBody>
      </p:sp>
      <p:sp>
        <p:nvSpPr>
          <p:cNvPr id="151" name="اسمك ثنائي"/>
          <p:cNvSpPr txBox="1"/>
          <p:nvPr/>
        </p:nvSpPr>
        <p:spPr>
          <a:xfrm>
            <a:off x="11092342" y="10776217"/>
            <a:ext cx="2199320" cy="733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5000" spc="-100">
                <a:solidFill>
                  <a:srgbClr val="FFFFFF"/>
                </a:solidFill>
                <a:latin typeface="DIN Next LT Arabic Bold"/>
                <a:ea typeface="DIN Next LT Arabic Bold"/>
                <a:cs typeface="DIN Next LT Arabic Bold"/>
                <a:sym typeface="DIN Next LT Arabic Bold"/>
              </a:defRPr>
            </a:lvl1pPr>
          </a:lstStyle>
          <a:p>
            <a:r>
              <a:rPr lang="ar-SA" dirty="0"/>
              <a:t>خلود الزير </a:t>
            </a:r>
            <a:endParaRPr dirty="0"/>
          </a:p>
        </p:txBody>
      </p:sp>
      <p:sp>
        <p:nvSpPr>
          <p:cNvPr id="152" name="Circle"/>
          <p:cNvSpPr/>
          <p:nvPr/>
        </p:nvSpPr>
        <p:spPr>
          <a:xfrm>
            <a:off x="22335321" y="11877696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53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529" y="12030903"/>
            <a:ext cx="1155480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2 - كتابة الكود"/>
          <p:cNvSpPr txBox="1">
            <a:spLocks noGrp="1"/>
          </p:cNvSpPr>
          <p:nvPr>
            <p:ph type="ctrTitle"/>
          </p:nvPr>
        </p:nvSpPr>
        <p:spPr>
          <a:xfrm>
            <a:off x="700658" y="376410"/>
            <a:ext cx="21971004" cy="1461894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rPr dirty="0"/>
              <a:t>2 - </a:t>
            </a:r>
            <a:r>
              <a:rPr dirty="0" err="1"/>
              <a:t>كتابة</a:t>
            </a:r>
            <a:r>
              <a:rPr dirty="0"/>
              <a:t> </a:t>
            </a:r>
            <a:r>
              <a:rPr dirty="0" err="1"/>
              <a:t>الكود</a:t>
            </a:r>
            <a:r>
              <a:rPr dirty="0"/>
              <a:t> </a:t>
            </a:r>
          </a:p>
        </p:txBody>
      </p:sp>
      <p:grpSp>
        <p:nvGrpSpPr>
          <p:cNvPr id="217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15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6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" name="صورة 3">
            <a:extLst>
              <a:ext uri="{FF2B5EF4-FFF2-40B4-BE49-F238E27FC236}">
                <a16:creationId xmlns:a16="http://schemas.microsoft.com/office/drawing/2014/main" id="{2AC8618D-D92F-A5A4-472C-6A29F4327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0" y="2153221"/>
            <a:ext cx="10440313" cy="10045263"/>
          </a:xfrm>
          <a:prstGeom prst="rect">
            <a:avLst/>
          </a:prstGeom>
        </p:spPr>
      </p:pic>
      <p:pic>
        <p:nvPicPr>
          <p:cNvPr id="3" name="صورة 2">
            <a:extLst>
              <a:ext uri="{FF2B5EF4-FFF2-40B4-BE49-F238E27FC236}">
                <a16:creationId xmlns:a16="http://schemas.microsoft.com/office/drawing/2014/main" id="{4ACB7471-9564-D0EC-5381-70DF068B2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443" y="2153221"/>
            <a:ext cx="11360085" cy="98776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731711C-A3A9-123D-524D-09A33428D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198451"/>
            <a:ext cx="10358139" cy="9593525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8A67F909-9A29-8DA0-712B-44FADDBE2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t="3549" r="5020" b="3097"/>
          <a:stretch/>
        </p:blipFill>
        <p:spPr>
          <a:xfrm>
            <a:off x="1225684" y="330741"/>
            <a:ext cx="8035048" cy="12023388"/>
          </a:xfrm>
          <a:prstGeom prst="rect">
            <a:avLst/>
          </a:prstGeom>
        </p:spPr>
      </p:pic>
      <p:sp>
        <p:nvSpPr>
          <p:cNvPr id="10" name="سهم: لليمين 9">
            <a:extLst>
              <a:ext uri="{FF2B5EF4-FFF2-40B4-BE49-F238E27FC236}">
                <a16:creationId xmlns:a16="http://schemas.microsoft.com/office/drawing/2014/main" id="{82BB8AFA-DFA1-DF2C-E1C7-18FE7F2D9AEA}"/>
              </a:ext>
            </a:extLst>
          </p:cNvPr>
          <p:cNvSpPr/>
          <p:nvPr/>
        </p:nvSpPr>
        <p:spPr>
          <a:xfrm>
            <a:off x="9416374" y="5116749"/>
            <a:ext cx="2775626" cy="1225685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ar-S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385BA7C5-A7BF-7A64-CC5E-753C74F3A950}"/>
              </a:ext>
            </a:extLst>
          </p:cNvPr>
          <p:cNvSpPr txBox="1"/>
          <p:nvPr/>
        </p:nvSpPr>
        <p:spPr>
          <a:xfrm>
            <a:off x="8041533" y="4850009"/>
            <a:ext cx="447472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rPr>
              <a:t>Navigation</a:t>
            </a:r>
            <a:endParaRPr kumimoji="0" lang="ar-SA" sz="28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96939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DEF7351E-82BF-D899-CB2F-830394C26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354" y="1895475"/>
            <a:ext cx="14420850" cy="9925050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292004F4-ABC8-903C-BA8D-EA51166638AD}"/>
              </a:ext>
            </a:extLst>
          </p:cNvPr>
          <p:cNvSpPr txBox="1"/>
          <p:nvPr/>
        </p:nvSpPr>
        <p:spPr>
          <a:xfrm>
            <a:off x="719846" y="5801303"/>
            <a:ext cx="595332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n-ea"/>
                <a:cs typeface="+mn-cs"/>
                <a:sym typeface="Helvetica Neue"/>
              </a:rPr>
              <a:t>View model</a:t>
            </a:r>
            <a:endParaRPr kumimoji="0" lang="ar-SA" sz="80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j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819032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B34B254-8CC2-E4AB-3EFF-BD94326D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581" y="6185570"/>
            <a:ext cx="7470572" cy="1344860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data</a:t>
            </a:r>
            <a:endParaRPr lang="ar-S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D4DF364-446F-0EB0-6949-0C016696C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898" y="978524"/>
            <a:ext cx="14725650" cy="1135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290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DD096FC-79E6-82A8-42AD-08DE56F7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65" y="5258340"/>
            <a:ext cx="9779000" cy="588227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NavController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NavHost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navGraph</a:t>
            </a:r>
            <a:endParaRPr lang="ar-S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9629C95-1599-16AC-AB33-86B26726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682" y="1171726"/>
            <a:ext cx="10458450" cy="495300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5A25D620-BEB3-5BAA-7488-901DA0C61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0" y="6223000"/>
            <a:ext cx="12733235" cy="59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611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C10916C-77F6-F06F-3BA6-0AEACDC08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Navigation Bar</a:t>
            </a:r>
            <a:endParaRPr lang="ar-S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32315092-B4C0-FBDF-8C9D-6E3F0C5C6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914" y="2931149"/>
            <a:ext cx="12296573" cy="74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534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الأدوات المستخدمة"/>
          <p:cNvSpPr txBox="1"/>
          <p:nvPr/>
        </p:nvSpPr>
        <p:spPr>
          <a:xfrm>
            <a:off x="6569900" y="5778499"/>
            <a:ext cx="112442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الأدوات المستخدمة</a:t>
            </a:r>
          </a:p>
        </p:txBody>
      </p:sp>
      <p:sp>
        <p:nvSpPr>
          <p:cNvPr id="220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تم استخدام التالي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استخدام التالي</a:t>
            </a:r>
          </a:p>
        </p:txBody>
      </p:sp>
      <p:sp>
        <p:nvSpPr>
          <p:cNvPr id="224" name="التخطيط بإستخدام Figma…"/>
          <p:cNvSpPr txBox="1">
            <a:spLocks noGrp="1"/>
          </p:cNvSpPr>
          <p:nvPr>
            <p:ph type="subTitle" sz="half" idx="1"/>
          </p:nvPr>
        </p:nvSpPr>
        <p:spPr>
          <a:xfrm>
            <a:off x="2546857" y="5644077"/>
            <a:ext cx="20625486" cy="4637956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dirty="0" err="1"/>
              <a:t>التخطيط</a:t>
            </a:r>
            <a:r>
              <a:rPr dirty="0"/>
              <a:t> </a:t>
            </a:r>
            <a:r>
              <a:rPr dirty="0" err="1"/>
              <a:t>بإستخدام</a:t>
            </a:r>
            <a:r>
              <a:rPr dirty="0"/>
              <a:t> Figma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dirty="0" err="1"/>
              <a:t>بيئة</a:t>
            </a:r>
            <a:r>
              <a:rPr dirty="0"/>
              <a:t> </a:t>
            </a:r>
            <a:r>
              <a:rPr dirty="0" err="1"/>
              <a:t>عمل</a:t>
            </a:r>
            <a:r>
              <a:rPr dirty="0"/>
              <a:t> Android Studio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dirty="0" err="1"/>
              <a:t>مكتبات</a:t>
            </a:r>
            <a:r>
              <a:rPr dirty="0"/>
              <a:t> Jetpack</a:t>
            </a:r>
            <a:endParaRPr lang="ar-SA" dirty="0"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en-GB" dirty="0"/>
              <a:t>YouTube android player </a:t>
            </a:r>
            <a:r>
              <a:rPr lang="en-GB" dirty="0" err="1"/>
              <a:t>Api</a:t>
            </a:r>
            <a:endParaRPr lang="ar-SA" dirty="0"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endParaRPr lang="ar-SA" dirty="0"/>
          </a:p>
        </p:txBody>
      </p:sp>
      <p:grpSp>
        <p:nvGrpSpPr>
          <p:cNvPr id="227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25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26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" name="صورة 1">
            <a:extLst>
              <a:ext uri="{FF2B5EF4-FFF2-40B4-BE49-F238E27FC236}">
                <a16:creationId xmlns:a16="http://schemas.microsoft.com/office/drawing/2014/main" id="{C09C56A6-044F-5400-62EF-78C3D2CAA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57" y="2020720"/>
            <a:ext cx="4876190" cy="4876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المفاهيم المستخدمة"/>
          <p:cNvSpPr txBox="1"/>
          <p:nvPr/>
        </p:nvSpPr>
        <p:spPr>
          <a:xfrm>
            <a:off x="6162675" y="5778499"/>
            <a:ext cx="1205865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المفاهيم المستخدمة</a:t>
            </a:r>
          </a:p>
        </p:txBody>
      </p:sp>
      <p:sp>
        <p:nvSpPr>
          <p:cNvPr id="230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1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تم تطبيق المفاهيم التاليه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تطبيق المفاهيم التاليه</a:t>
            </a:r>
          </a:p>
        </p:txBody>
      </p:sp>
      <p:sp>
        <p:nvSpPr>
          <p:cNvPr id="234" name="التخطيط مفهوم App Architecture:…"/>
          <p:cNvSpPr txBox="1">
            <a:spLocks noGrp="1"/>
          </p:cNvSpPr>
          <p:nvPr>
            <p:ph type="subTitle" idx="1"/>
          </p:nvPr>
        </p:nvSpPr>
        <p:spPr>
          <a:xfrm>
            <a:off x="2546857" y="5259251"/>
            <a:ext cx="20625486" cy="6519169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dirty="0" err="1"/>
              <a:t>التخطيط</a:t>
            </a:r>
            <a:r>
              <a:rPr dirty="0"/>
              <a:t> </a:t>
            </a:r>
            <a:r>
              <a:rPr dirty="0" err="1"/>
              <a:t>مفهوم</a:t>
            </a:r>
            <a:r>
              <a:rPr dirty="0"/>
              <a:t> App Architecture: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dirty="0" err="1"/>
              <a:t>مفهوم</a:t>
            </a:r>
            <a:r>
              <a:rPr dirty="0"/>
              <a:t> </a:t>
            </a:r>
            <a:r>
              <a:rPr dirty="0" err="1"/>
              <a:t>ViewModel</a:t>
            </a:r>
            <a:r>
              <a:rPr dirty="0"/>
              <a:t> </a:t>
            </a:r>
            <a:r>
              <a:rPr dirty="0" err="1"/>
              <a:t>او</a:t>
            </a:r>
            <a:r>
              <a:rPr dirty="0"/>
              <a:t> </a:t>
            </a:r>
            <a:r>
              <a:rPr dirty="0" err="1"/>
              <a:t>SharedViewModel</a:t>
            </a:r>
            <a:endParaRPr dirty="0"/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dirty="0" err="1"/>
              <a:t>مفهوم</a:t>
            </a:r>
            <a:r>
              <a:rPr dirty="0"/>
              <a:t> </a:t>
            </a:r>
            <a:r>
              <a:rPr dirty="0" err="1"/>
              <a:t>LiveData</a:t>
            </a:r>
            <a:endParaRPr dirty="0"/>
          </a:p>
        </p:txBody>
      </p:sp>
      <p:grpSp>
        <p:nvGrpSpPr>
          <p:cNvPr id="237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35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36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" name="صورة 1">
            <a:extLst>
              <a:ext uri="{FF2B5EF4-FFF2-40B4-BE49-F238E27FC236}">
                <a16:creationId xmlns:a16="http://schemas.microsoft.com/office/drawing/2014/main" id="{B9437953-94FC-41EF-5065-14B62135A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57" y="1981810"/>
            <a:ext cx="4876190" cy="4876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محتويات العرض"/>
          <p:cNvSpPr txBox="1">
            <a:spLocks noGrp="1"/>
          </p:cNvSpPr>
          <p:nvPr>
            <p:ph type="ctrTitle"/>
          </p:nvPr>
        </p:nvSpPr>
        <p:spPr>
          <a:xfrm>
            <a:off x="1206496" y="2054291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محتويات العرض</a:t>
            </a:r>
          </a:p>
        </p:txBody>
      </p:sp>
      <p:grpSp>
        <p:nvGrpSpPr>
          <p:cNvPr id="158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56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57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2" name="Group"/>
          <p:cNvGrpSpPr/>
          <p:nvPr/>
        </p:nvGrpSpPr>
        <p:grpSpPr>
          <a:xfrm>
            <a:off x="14246864" y="6176852"/>
            <a:ext cx="2057183" cy="3842701"/>
            <a:chOff x="340386" y="0"/>
            <a:chExt cx="2057182" cy="3842700"/>
          </a:xfrm>
        </p:grpSpPr>
        <p:sp>
          <p:nvSpPr>
            <p:cNvPr id="159" name="الفكرة ووصفها"/>
            <p:cNvSpPr/>
            <p:nvPr/>
          </p:nvSpPr>
          <p:spPr>
            <a:xfrm>
              <a:off x="1127569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lvl1pPr>
            </a:lstStyle>
            <a:p>
              <a:r>
                <a:t>الفكرة ووصفها</a:t>
              </a:r>
            </a:p>
          </p:txBody>
        </p:sp>
        <p:sp>
          <p:nvSpPr>
            <p:cNvPr id="160" name="Circle"/>
            <p:cNvSpPr/>
            <p:nvPr/>
          </p:nvSpPr>
          <p:spPr>
            <a:xfrm>
              <a:off x="340386" y="0"/>
              <a:ext cx="1574367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61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386" y="7771"/>
              <a:ext cx="1574367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Group"/>
          <p:cNvGrpSpPr/>
          <p:nvPr/>
        </p:nvGrpSpPr>
        <p:grpSpPr>
          <a:xfrm>
            <a:off x="19034707" y="6037152"/>
            <a:ext cx="2057184" cy="3842701"/>
            <a:chOff x="223800" y="0"/>
            <a:chExt cx="2057182" cy="3842700"/>
          </a:xfrm>
        </p:grpSpPr>
        <p:sp>
          <p:nvSpPr>
            <p:cNvPr id="163" name="نبذة مختصرة…"/>
            <p:cNvSpPr/>
            <p:nvPr/>
          </p:nvSpPr>
          <p:spPr>
            <a:xfrm>
              <a:off x="1010983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pPr>
              <a:r>
                <a:t>نبذة مختصرة</a:t>
              </a:r>
            </a:p>
            <a:p>
              <a: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pPr>
              <a:r>
                <a:t>من أنا</a:t>
              </a:r>
            </a:p>
          </p:txBody>
        </p:sp>
        <p:sp>
          <p:nvSpPr>
            <p:cNvPr id="164" name="Circle"/>
            <p:cNvSpPr/>
            <p:nvPr/>
          </p:nvSpPr>
          <p:spPr>
            <a:xfrm>
              <a:off x="223800" y="0"/>
              <a:ext cx="1574367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65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800" y="7771"/>
              <a:ext cx="1574367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0" name="Group"/>
          <p:cNvGrpSpPr/>
          <p:nvPr/>
        </p:nvGrpSpPr>
        <p:grpSpPr>
          <a:xfrm>
            <a:off x="9459020" y="6176852"/>
            <a:ext cx="2057184" cy="3842701"/>
            <a:chOff x="0" y="0"/>
            <a:chExt cx="2057182" cy="3842700"/>
          </a:xfrm>
        </p:grpSpPr>
        <p:sp>
          <p:nvSpPr>
            <p:cNvPr id="167" name="المميزات"/>
            <p:cNvSpPr/>
            <p:nvPr/>
          </p:nvSpPr>
          <p:spPr>
            <a:xfrm>
              <a:off x="787182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lvl1pPr>
            </a:lstStyle>
            <a:p>
              <a:r>
                <a:t>المميزات</a:t>
              </a:r>
            </a:p>
          </p:txBody>
        </p:sp>
        <p:sp>
          <p:nvSpPr>
            <p:cNvPr id="168" name="Circle"/>
            <p:cNvSpPr/>
            <p:nvPr/>
          </p:nvSpPr>
          <p:spPr>
            <a:xfrm>
              <a:off x="0" y="0"/>
              <a:ext cx="1574366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69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771"/>
              <a:ext cx="1574366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4" name="Group"/>
          <p:cNvGrpSpPr/>
          <p:nvPr/>
        </p:nvGrpSpPr>
        <p:grpSpPr>
          <a:xfrm>
            <a:off x="4671177" y="6176852"/>
            <a:ext cx="2057184" cy="3842701"/>
            <a:chOff x="1479767" y="0"/>
            <a:chExt cx="2057182" cy="3842700"/>
          </a:xfrm>
        </p:grpSpPr>
        <p:sp>
          <p:nvSpPr>
            <p:cNvPr id="171" name="المفاهيم والأدوات المستخدمة"/>
            <p:cNvSpPr/>
            <p:nvPr/>
          </p:nvSpPr>
          <p:spPr>
            <a:xfrm>
              <a:off x="2266949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lvl1pPr>
            </a:lstStyle>
            <a:p>
              <a:r>
                <a:t>المفاهيم والأدوات المستخدمة</a:t>
              </a:r>
            </a:p>
          </p:txBody>
        </p:sp>
        <p:sp>
          <p:nvSpPr>
            <p:cNvPr id="172" name="Circle"/>
            <p:cNvSpPr/>
            <p:nvPr/>
          </p:nvSpPr>
          <p:spPr>
            <a:xfrm>
              <a:off x="1479767" y="0"/>
              <a:ext cx="1574366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73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767" y="7771"/>
              <a:ext cx="1574366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تم تطبيق المفاهيم التاليه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تطبيق المفاهيم التاليه</a:t>
            </a:r>
          </a:p>
        </p:txBody>
      </p:sp>
      <p:sp>
        <p:nvSpPr>
          <p:cNvPr id="240" name="مفهوم Navigation Component…"/>
          <p:cNvSpPr txBox="1">
            <a:spLocks noGrp="1"/>
          </p:cNvSpPr>
          <p:nvPr>
            <p:ph type="subTitle" idx="1"/>
          </p:nvPr>
        </p:nvSpPr>
        <p:spPr>
          <a:xfrm>
            <a:off x="2546857" y="5259251"/>
            <a:ext cx="20625486" cy="6519169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Navigation Component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احتواء التطبيق على Single Activity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تمثيل باقي واجهات التطبيق بإستخدام Fragment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التنقل بين الواجهات بمساعدة: NavController و NavHost و NavGraph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تفعيل زر Up Navigation في اعلى التطبيق في App Action Bar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41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42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" name="صورة 1">
            <a:extLst>
              <a:ext uri="{FF2B5EF4-FFF2-40B4-BE49-F238E27FC236}">
                <a16:creationId xmlns:a16="http://schemas.microsoft.com/office/drawing/2014/main" id="{CC40D62F-CC50-3E16-F056-E7EA91112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57" y="1981810"/>
            <a:ext cx="4876190" cy="4876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تم تطبيق المفاهيم التاليه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تطبيق المفاهيم التاليه</a:t>
            </a:r>
          </a:p>
        </p:txBody>
      </p:sp>
      <p:sp>
        <p:nvSpPr>
          <p:cNvPr id="246" name="مفهوم عرض قوائم من البيانات بإستخدام Adapter و RecyclerView و ViewHolder Class…"/>
          <p:cNvSpPr txBox="1">
            <a:spLocks noGrp="1"/>
          </p:cNvSpPr>
          <p:nvPr>
            <p:ph type="subTitle" idx="1"/>
          </p:nvPr>
        </p:nvSpPr>
        <p:spPr>
          <a:xfrm>
            <a:off x="2546857" y="5259251"/>
            <a:ext cx="20625486" cy="6519169"/>
          </a:xfrm>
          <a:prstGeom prst="rect">
            <a:avLst/>
          </a:prstGeom>
        </p:spPr>
        <p:txBody>
          <a:bodyPr/>
          <a:lstStyle/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endParaRPr dirty="0"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dirty="0" err="1"/>
              <a:t>مفهوم</a:t>
            </a:r>
            <a:r>
              <a:rPr dirty="0"/>
              <a:t> </a:t>
            </a:r>
            <a:r>
              <a:rPr dirty="0" err="1"/>
              <a:t>عرض</a:t>
            </a:r>
            <a:r>
              <a:rPr dirty="0"/>
              <a:t> </a:t>
            </a:r>
            <a:r>
              <a:rPr dirty="0" err="1"/>
              <a:t>قوائم</a:t>
            </a:r>
            <a:r>
              <a:rPr dirty="0"/>
              <a:t> </a:t>
            </a:r>
            <a:r>
              <a:rPr dirty="0" err="1"/>
              <a:t>من</a:t>
            </a:r>
            <a:r>
              <a:rPr dirty="0"/>
              <a:t> </a:t>
            </a:r>
            <a:r>
              <a:rPr dirty="0" err="1"/>
              <a:t>البيانات</a:t>
            </a:r>
            <a:r>
              <a:rPr dirty="0"/>
              <a:t> </a:t>
            </a:r>
            <a:r>
              <a:rPr dirty="0" err="1"/>
              <a:t>بإستخدام</a:t>
            </a:r>
            <a:r>
              <a:rPr dirty="0"/>
              <a:t> Adapter و </a:t>
            </a:r>
            <a:r>
              <a:rPr dirty="0" err="1"/>
              <a:t>RecyclerView</a:t>
            </a:r>
            <a:r>
              <a:rPr dirty="0"/>
              <a:t> و </a:t>
            </a:r>
            <a:r>
              <a:rPr dirty="0" err="1"/>
              <a:t>ViewHolder</a:t>
            </a:r>
            <a:r>
              <a:rPr dirty="0"/>
              <a:t> Class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dirty="0" err="1"/>
              <a:t>مفهوم</a:t>
            </a:r>
            <a:r>
              <a:rPr dirty="0"/>
              <a:t> </a:t>
            </a:r>
            <a:r>
              <a:rPr dirty="0" err="1"/>
              <a:t>DataBinding</a:t>
            </a:r>
            <a:endParaRPr dirty="0"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dirty="0" err="1"/>
              <a:t>مفهوم</a:t>
            </a:r>
            <a:r>
              <a:rPr dirty="0"/>
              <a:t> Implicit Intent</a:t>
            </a:r>
            <a:endParaRPr lang="ar-SA" dirty="0"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ar-SA" dirty="0"/>
              <a:t>مفهوم </a:t>
            </a:r>
            <a:r>
              <a:rPr lang="en-GB" dirty="0"/>
              <a:t>search</a:t>
            </a:r>
            <a:endParaRPr lang="ar-SA" dirty="0"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endParaRPr lang="ar-SA" dirty="0"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endParaRPr dirty="0"/>
          </a:p>
        </p:txBody>
      </p:sp>
      <p:grpSp>
        <p:nvGrpSpPr>
          <p:cNvPr id="249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47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48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" name="صورة 1">
            <a:extLst>
              <a:ext uri="{FF2B5EF4-FFF2-40B4-BE49-F238E27FC236}">
                <a16:creationId xmlns:a16="http://schemas.microsoft.com/office/drawing/2014/main" id="{20638FED-6160-0CDC-B968-4C3045EB6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59" y="1937580"/>
            <a:ext cx="4876190" cy="4876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الشكل النهائي"/>
          <p:cNvSpPr txBox="1"/>
          <p:nvPr/>
        </p:nvSpPr>
        <p:spPr>
          <a:xfrm>
            <a:off x="8194611" y="5778499"/>
            <a:ext cx="7994778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الشكل النهائي</a:t>
            </a:r>
          </a:p>
        </p:txBody>
      </p:sp>
      <p:sp>
        <p:nvSpPr>
          <p:cNvPr id="252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53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صور الواجهات"/>
          <p:cNvSpPr txBox="1">
            <a:spLocks noGrp="1"/>
          </p:cNvSpPr>
          <p:nvPr>
            <p:ph type="ctrTitle"/>
          </p:nvPr>
        </p:nvSpPr>
        <p:spPr>
          <a:xfrm>
            <a:off x="759023" y="529616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rPr dirty="0" err="1"/>
              <a:t>صور</a:t>
            </a:r>
            <a:r>
              <a:rPr dirty="0"/>
              <a:t> </a:t>
            </a:r>
            <a:r>
              <a:rPr dirty="0" err="1"/>
              <a:t>الواجهات</a:t>
            </a:r>
            <a:endParaRPr dirty="0"/>
          </a:p>
        </p:txBody>
      </p:sp>
      <p:grpSp>
        <p:nvGrpSpPr>
          <p:cNvPr id="258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56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57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" name="صورة 3">
            <a:extLst>
              <a:ext uri="{FF2B5EF4-FFF2-40B4-BE49-F238E27FC236}">
                <a16:creationId xmlns:a16="http://schemas.microsoft.com/office/drawing/2014/main" id="{B164B020-A428-C05D-98D3-3DF73D029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59" y="3526240"/>
            <a:ext cx="3961817" cy="8190975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5818810B-876B-4B34-710D-FB48E44DE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265" y="3444825"/>
            <a:ext cx="4026252" cy="8231682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1A3D2C65-90A6-4AF4-B029-1F33BD587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313" y="3485532"/>
            <a:ext cx="4013714" cy="8190975"/>
          </a:xfrm>
          <a:prstGeom prst="rect">
            <a:avLst/>
          </a:prstGeom>
        </p:spPr>
      </p:pic>
      <p:pic>
        <p:nvPicPr>
          <p:cNvPr id="20" name="صورة 19">
            <a:extLst>
              <a:ext uri="{FF2B5EF4-FFF2-40B4-BE49-F238E27FC236}">
                <a16:creationId xmlns:a16="http://schemas.microsoft.com/office/drawing/2014/main" id="{DD1DA439-8A6E-FD21-1776-61E6FC9ED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4" y="3526239"/>
            <a:ext cx="3878262" cy="8190975"/>
          </a:xfrm>
          <a:prstGeom prst="rect">
            <a:avLst/>
          </a:prstGeom>
        </p:spPr>
      </p:pic>
      <p:pic>
        <p:nvPicPr>
          <p:cNvPr id="22" name="صورة 21">
            <a:extLst>
              <a:ext uri="{FF2B5EF4-FFF2-40B4-BE49-F238E27FC236}">
                <a16:creationId xmlns:a16="http://schemas.microsoft.com/office/drawing/2014/main" id="{303ADBC2-BD16-403B-6561-1BDC9197C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572" y="3444825"/>
            <a:ext cx="4026252" cy="82316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63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64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عرض المشروع على Emulator"/>
          <p:cNvSpPr txBox="1">
            <a:spLocks noGrp="1"/>
          </p:cNvSpPr>
          <p:nvPr>
            <p:ph type="ctrTitle"/>
          </p:nvPr>
        </p:nvSpPr>
        <p:spPr>
          <a:xfrm>
            <a:off x="1206498" y="5965986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عرض المشروع على Emulator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تجربتي مع الدورة"/>
          <p:cNvSpPr txBox="1"/>
          <p:nvPr/>
        </p:nvSpPr>
        <p:spPr>
          <a:xfrm>
            <a:off x="7431849" y="5778499"/>
            <a:ext cx="9520302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تجربتي مع الدورة</a:t>
            </a:r>
          </a:p>
        </p:txBody>
      </p:sp>
      <p:sp>
        <p:nvSpPr>
          <p:cNvPr id="269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70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شكراً يا أبطال!"/>
          <p:cNvSpPr txBox="1"/>
          <p:nvPr/>
        </p:nvSpPr>
        <p:spPr>
          <a:xfrm>
            <a:off x="10187318" y="6787598"/>
            <a:ext cx="4009367" cy="140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0300" spc="-206">
                <a:solidFill>
                  <a:srgbClr val="FFFFFF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rPr dirty="0" err="1"/>
              <a:t>شكراً</a:t>
            </a:r>
            <a:r>
              <a:rPr lang="ar-SA" dirty="0"/>
              <a:t> لكم </a:t>
            </a:r>
            <a:endParaRPr dirty="0"/>
          </a:p>
        </p:txBody>
      </p:sp>
      <p:grpSp>
        <p:nvGrpSpPr>
          <p:cNvPr id="275" name="Group"/>
          <p:cNvGrpSpPr/>
          <p:nvPr/>
        </p:nvGrpSpPr>
        <p:grpSpPr>
          <a:xfrm>
            <a:off x="11461054" y="4656468"/>
            <a:ext cx="1461893" cy="1461893"/>
            <a:chOff x="0" y="0"/>
            <a:chExt cx="1461891" cy="1461891"/>
          </a:xfrm>
        </p:grpSpPr>
        <p:sp>
          <p:nvSpPr>
            <p:cNvPr id="273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74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خلوني اعرفكم بنفسي"/>
          <p:cNvSpPr txBox="1"/>
          <p:nvPr/>
        </p:nvSpPr>
        <p:spPr>
          <a:xfrm>
            <a:off x="6110986" y="5778499"/>
            <a:ext cx="12162029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خلوني اعرفكم بنفسي</a:t>
            </a:r>
          </a:p>
        </p:txBody>
      </p:sp>
      <p:sp>
        <p:nvSpPr>
          <p:cNvPr id="177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8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من أنا"/>
          <p:cNvSpPr txBox="1">
            <a:spLocks noGrp="1"/>
          </p:cNvSpPr>
          <p:nvPr>
            <p:ph type="ctrTitle"/>
          </p:nvPr>
        </p:nvSpPr>
        <p:spPr>
          <a:xfrm>
            <a:off x="6574353" y="2230522"/>
            <a:ext cx="11235295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من أنا</a:t>
            </a:r>
          </a:p>
        </p:txBody>
      </p:sp>
      <p:grpSp>
        <p:nvGrpSpPr>
          <p:cNvPr id="183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81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82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4" name="معلومة عنك…"/>
          <p:cNvSpPr txBox="1">
            <a:spLocks noGrp="1"/>
          </p:cNvSpPr>
          <p:nvPr>
            <p:ph type="subTitle" sz="half" idx="1"/>
          </p:nvPr>
        </p:nvSpPr>
        <p:spPr>
          <a:xfrm>
            <a:off x="1678310" y="4890533"/>
            <a:ext cx="21718328" cy="6145044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</a:t>
            </a:r>
            <a:r>
              <a:rPr lang="ar-SA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عاكم خلود خالد الزير </a:t>
            </a:r>
            <a:endParaRPr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ar-SA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تخصص تقنية المعلومات , اعرف الكثير من اللغات البرمجية </a:t>
            </a:r>
            <a:endParaRPr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ar-SA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موظفة بشركة رؤية المستقبل  </a:t>
            </a:r>
            <a:endParaRPr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ar-SA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التكنولوجيا نجحت في تحديد موقعك على الأرض , تبقّى البحث عن تقنية تحدد فيها: موقعك في الحياة.</a:t>
            </a:r>
            <a:endParaRPr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الفكرة ووصفها"/>
          <p:cNvSpPr txBox="1"/>
          <p:nvPr/>
        </p:nvSpPr>
        <p:spPr>
          <a:xfrm>
            <a:off x="7960614" y="5778499"/>
            <a:ext cx="8462773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الفكرة ووصفها</a:t>
            </a:r>
          </a:p>
        </p:txBody>
      </p:sp>
      <p:sp>
        <p:nvSpPr>
          <p:cNvPr id="187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8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الفكرة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الفكرة</a:t>
            </a:r>
          </a:p>
        </p:txBody>
      </p:sp>
      <p:sp>
        <p:nvSpPr>
          <p:cNvPr id="191" name="اشرح الفكرة بشكل نقاط"/>
          <p:cNvSpPr txBox="1">
            <a:spLocks noGrp="1"/>
          </p:cNvSpPr>
          <p:nvPr>
            <p:ph type="subTitle" sz="half" idx="1"/>
          </p:nvPr>
        </p:nvSpPr>
        <p:spPr>
          <a:xfrm>
            <a:off x="2546857" y="5644077"/>
            <a:ext cx="20625486" cy="4637956"/>
          </a:xfrm>
          <a:prstGeom prst="rect">
            <a:avLst/>
          </a:prstGeom>
        </p:spPr>
        <p:txBody>
          <a:bodyPr/>
          <a:lstStyle>
            <a:lvl1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lvl1pPr>
          </a:lstStyle>
          <a:p>
            <a:r>
              <a:rPr lang="ar-SA" dirty="0"/>
              <a:t>تطبيق لعرض جميع الأفلام </a:t>
            </a:r>
          </a:p>
          <a:p>
            <a:r>
              <a:rPr lang="ar-SA" dirty="0"/>
              <a:t>لصفحة الرئيسية وهي تتكون من البحث  , ويمكنك اختيار القسم مثال : رعب , دراما , كومدي او اختيار الجميع </a:t>
            </a:r>
          </a:p>
          <a:p>
            <a:r>
              <a:rPr lang="ar-SA" dirty="0"/>
              <a:t>يوجد أيضا في الصفحة الرئيسية المفضلة  و أيضا صفحة تصنيف الأفلام </a:t>
            </a:r>
          </a:p>
          <a:p>
            <a:r>
              <a:rPr lang="ar-SA" dirty="0"/>
              <a:t>عند الضغط على الفلم يحتوي على التقييم  , وصف الفلم ونبذة عن الفلم</a:t>
            </a:r>
          </a:p>
          <a:p>
            <a:endParaRPr lang="ar-SA" dirty="0"/>
          </a:p>
          <a:p>
            <a:endParaRPr dirty="0"/>
          </a:p>
        </p:txBody>
      </p:sp>
      <p:grpSp>
        <p:nvGrpSpPr>
          <p:cNvPr id="194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92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3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" name="صورة 4">
            <a:extLst>
              <a:ext uri="{FF2B5EF4-FFF2-40B4-BE49-F238E27FC236}">
                <a16:creationId xmlns:a16="http://schemas.microsoft.com/office/drawing/2014/main" id="{D23992EE-8C76-DCA5-E6E9-BF1129552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57" y="1981810"/>
            <a:ext cx="4876190" cy="4876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المميزات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المميزات</a:t>
            </a:r>
          </a:p>
        </p:txBody>
      </p:sp>
      <p:sp>
        <p:nvSpPr>
          <p:cNvPr id="197" name="اشرح الفكرة بشكل نقاط"/>
          <p:cNvSpPr txBox="1">
            <a:spLocks noGrp="1"/>
          </p:cNvSpPr>
          <p:nvPr>
            <p:ph type="subTitle" sz="half" idx="1"/>
          </p:nvPr>
        </p:nvSpPr>
        <p:spPr>
          <a:xfrm>
            <a:off x="2552016" y="5760809"/>
            <a:ext cx="20625486" cy="463795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lvl1pPr>
          </a:lstStyle>
          <a:p>
            <a:r>
              <a:rPr lang="ar-SA" dirty="0"/>
              <a:t>يضم المئات من الأفلام السينمائية </a:t>
            </a:r>
          </a:p>
          <a:p>
            <a:r>
              <a:rPr lang="ar-SA" dirty="0"/>
              <a:t>لا يحتاج تسجيل في التطبيق </a:t>
            </a:r>
          </a:p>
          <a:p>
            <a:r>
              <a:rPr lang="ar-SA" dirty="0"/>
              <a:t>مجاني </a:t>
            </a:r>
          </a:p>
          <a:p>
            <a:r>
              <a:rPr lang="ar-SA" dirty="0"/>
              <a:t>بإمكانك وضعه في المفضلة والرجوع له في وقت اخر </a:t>
            </a:r>
          </a:p>
          <a:p>
            <a:r>
              <a:rPr lang="ar-SA" dirty="0"/>
              <a:t> يظهر تقيم الفلم من 10 </a:t>
            </a:r>
          </a:p>
          <a:p>
            <a:r>
              <a:rPr lang="ar-SA" dirty="0"/>
              <a:t>يوجد عرض بسيط وتشويقي للفلم </a:t>
            </a:r>
          </a:p>
          <a:p>
            <a:endParaRPr dirty="0"/>
          </a:p>
        </p:txBody>
      </p:sp>
      <p:grpSp>
        <p:nvGrpSpPr>
          <p:cNvPr id="200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98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9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" name="صورة 1">
            <a:extLst>
              <a:ext uri="{FF2B5EF4-FFF2-40B4-BE49-F238E27FC236}">
                <a16:creationId xmlns:a16="http://schemas.microsoft.com/office/drawing/2014/main" id="{C57D0B08-6242-D252-B512-F441E4552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57" y="1981810"/>
            <a:ext cx="4876190" cy="4876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الخطوات المتبعه"/>
          <p:cNvSpPr txBox="1"/>
          <p:nvPr/>
        </p:nvSpPr>
        <p:spPr>
          <a:xfrm>
            <a:off x="7406004" y="5778499"/>
            <a:ext cx="957199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الخطوات المتبعه</a:t>
            </a:r>
          </a:p>
        </p:txBody>
      </p:sp>
      <p:sp>
        <p:nvSpPr>
          <p:cNvPr id="203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04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1 - الرسم والتخطيط"/>
          <p:cNvSpPr txBox="1">
            <a:spLocks noGrp="1"/>
          </p:cNvSpPr>
          <p:nvPr>
            <p:ph type="ctrTitle"/>
          </p:nvPr>
        </p:nvSpPr>
        <p:spPr>
          <a:xfrm>
            <a:off x="1015751" y="304179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rPr dirty="0"/>
              <a:t>1 - </a:t>
            </a:r>
            <a:r>
              <a:rPr dirty="0" err="1"/>
              <a:t>الرسم</a:t>
            </a:r>
            <a:r>
              <a:rPr dirty="0"/>
              <a:t> </a:t>
            </a:r>
            <a:r>
              <a:rPr dirty="0" err="1"/>
              <a:t>والتخطيط</a:t>
            </a:r>
            <a:endParaRPr dirty="0"/>
          </a:p>
        </p:txBody>
      </p:sp>
      <p:grpSp>
        <p:nvGrpSpPr>
          <p:cNvPr id="209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07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08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2" name="صورة 331">
            <a:extLst>
              <a:ext uri="{FF2B5EF4-FFF2-40B4-BE49-F238E27FC236}">
                <a16:creationId xmlns:a16="http://schemas.microsoft.com/office/drawing/2014/main" id="{270712A6-9B5B-B6AC-EB99-3B17DE37F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263" y="2319132"/>
            <a:ext cx="17344623" cy="97117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274</Words>
  <Application>Microsoft Office PowerPoint</Application>
  <PresentationFormat>مخصص</PresentationFormat>
  <Paragraphs>64</Paragraphs>
  <Slides>26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26</vt:i4>
      </vt:variant>
    </vt:vector>
  </HeadingPairs>
  <TitlesOfParts>
    <vt:vector size="35" baseType="lpstr">
      <vt:lpstr>-apple-system</vt:lpstr>
      <vt:lpstr>DIN Next LT Arabic Bold</vt:lpstr>
      <vt:lpstr>DIN Next LT Arabic Regular</vt:lpstr>
      <vt:lpstr>DIN Next LT W23 Bold</vt:lpstr>
      <vt:lpstr>DIN Next LT W23 Heavy</vt:lpstr>
      <vt:lpstr>Helvetica</vt:lpstr>
      <vt:lpstr>Helvetica Neue</vt:lpstr>
      <vt:lpstr>Helvetica Neue Medium</vt:lpstr>
      <vt:lpstr>21_BasicWhite</vt:lpstr>
      <vt:lpstr>عرض تقديمي في PowerPoint</vt:lpstr>
      <vt:lpstr>محتويات العرض</vt:lpstr>
      <vt:lpstr>عرض تقديمي في PowerPoint</vt:lpstr>
      <vt:lpstr>من أنا</vt:lpstr>
      <vt:lpstr>عرض تقديمي في PowerPoint</vt:lpstr>
      <vt:lpstr>الفكرة</vt:lpstr>
      <vt:lpstr>المميزات</vt:lpstr>
      <vt:lpstr>عرض تقديمي في PowerPoint</vt:lpstr>
      <vt:lpstr>1 - الرسم والتخطيط</vt:lpstr>
      <vt:lpstr>2 - كتابة الكود </vt:lpstr>
      <vt:lpstr>عرض تقديمي في PowerPoint</vt:lpstr>
      <vt:lpstr>عرض تقديمي في PowerPoint</vt:lpstr>
      <vt:lpstr>Live data</vt:lpstr>
      <vt:lpstr>NavController NavHost navGraph</vt:lpstr>
      <vt:lpstr>Navigation Bar</vt:lpstr>
      <vt:lpstr>عرض تقديمي في PowerPoint</vt:lpstr>
      <vt:lpstr>تم استخدام التالي</vt:lpstr>
      <vt:lpstr>عرض تقديمي في PowerPoint</vt:lpstr>
      <vt:lpstr>تم تطبيق المفاهيم التاليه</vt:lpstr>
      <vt:lpstr>تم تطبيق المفاهيم التاليه</vt:lpstr>
      <vt:lpstr>تم تطبيق المفاهيم التاليه</vt:lpstr>
      <vt:lpstr>عرض تقديمي في PowerPoint</vt:lpstr>
      <vt:lpstr>صور الواجهات</vt:lpstr>
      <vt:lpstr>عرض المشروع على Emulator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hp</dc:creator>
  <cp:lastModifiedBy>khloud alzeer</cp:lastModifiedBy>
  <cp:revision>12</cp:revision>
  <dcterms:modified xsi:type="dcterms:W3CDTF">2022-08-27T21:59:34Z</dcterms:modified>
</cp:coreProperties>
</file>